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341" r:id="rId5"/>
    <p:sldId id="306" r:id="rId6"/>
    <p:sldId id="309" r:id="rId7"/>
    <p:sldId id="295" r:id="rId8"/>
    <p:sldId id="292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40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30" r:id="rId28"/>
    <p:sldId id="331" r:id="rId29"/>
    <p:sldId id="332" r:id="rId30"/>
    <p:sldId id="333" r:id="rId31"/>
    <p:sldId id="334" r:id="rId32"/>
    <p:sldId id="335" r:id="rId33"/>
    <p:sldId id="297" r:id="rId34"/>
    <p:sldId id="336" r:id="rId35"/>
    <p:sldId id="337" r:id="rId36"/>
    <p:sldId id="338" r:id="rId37"/>
    <p:sldId id="339" r:id="rId38"/>
    <p:sldId id="30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9C93"/>
    <a:srgbClr val="F7EDE9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1" autoAdjust="0"/>
    <p:restoredTop sz="94524" autoAdjust="0"/>
  </p:normalViewPr>
  <p:slideViewPr>
    <p:cSldViewPr snapToGrid="0">
      <p:cViewPr>
        <p:scale>
          <a:sx n="122" d="100"/>
          <a:sy n="122" d="100"/>
        </p:scale>
        <p:origin x="576" y="344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4/20/22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4/20/22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DC4BF-4F9B-CB49-9C50-DC7536E2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39157-BD1C-3E46-A371-719E541A8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A1640-8A2C-634B-B6CF-A71867F1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55CD3C-1B66-8242-91E7-5FCD84E5A210}"/>
              </a:ext>
            </a:extLst>
          </p:cNvPr>
          <p:cNvSpPr txBox="1">
            <a:spLocks/>
          </p:cNvSpPr>
          <p:nvPr/>
        </p:nvSpPr>
        <p:spPr>
          <a:xfrm>
            <a:off x="2405370" y="2416917"/>
            <a:ext cx="7576830" cy="2324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b="1" i="1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NEXT MORNING</a:t>
            </a:r>
            <a:br>
              <a:rPr lang="en-US" b="1" i="1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i="1" dirty="0">
              <a:solidFill>
                <a:schemeClr val="accent6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377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creation with constraints</a:t>
            </a:r>
            <a:endParaRPr lang="en-US" u="sng" dirty="0">
              <a:solidFill>
                <a:schemeClr val="accent6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CF300D3-5C7D-4FD2-A878-D8A80DB0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58" y="1229046"/>
            <a:ext cx="9067800" cy="549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5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creation with constraints</a:t>
            </a:r>
            <a:endParaRPr lang="en-US" u="sng" dirty="0">
              <a:solidFill>
                <a:schemeClr val="accent6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FCAF7CF3-BCB8-4B6A-80F3-FFC1C9305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58" y="1347108"/>
            <a:ext cx="10976941" cy="3856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6E50D8-8D62-4636-87C8-AE7B422A8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58" y="5204012"/>
            <a:ext cx="10976940" cy="104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12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94" y="236382"/>
            <a:ext cx="105156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creation with constraints</a:t>
            </a:r>
            <a:endParaRPr lang="en-US" u="sng" dirty="0">
              <a:solidFill>
                <a:schemeClr val="accent6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6F062-5CC9-4D52-A55B-855D10DB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4" y="807173"/>
            <a:ext cx="10403872" cy="566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71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94" y="236382"/>
            <a:ext cx="105156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creation with constraints</a:t>
            </a:r>
            <a:endParaRPr lang="en-US" u="sng" dirty="0">
              <a:solidFill>
                <a:schemeClr val="accent6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2AB1B-C8BE-4E6F-AF9A-43512DF4C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2" y="760297"/>
            <a:ext cx="11120718" cy="572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94" y="236382"/>
            <a:ext cx="105156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creation with constraints</a:t>
            </a:r>
            <a:endParaRPr lang="en-US" u="sng" dirty="0">
              <a:solidFill>
                <a:schemeClr val="accent6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30371-987C-4C22-B672-F99FC8EE9178}"/>
              </a:ext>
            </a:extLst>
          </p:cNvPr>
          <p:cNvSpPr txBox="1"/>
          <p:nvPr/>
        </p:nvSpPr>
        <p:spPr>
          <a:xfrm>
            <a:off x="914401" y="995082"/>
            <a:ext cx="93053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VII. </a:t>
            </a:r>
          </a:p>
          <a:p>
            <a:r>
              <a:rPr lang="en-US" dirty="0"/>
              <a:t>CREATE TABLE Tracking( </a:t>
            </a:r>
          </a:p>
          <a:p>
            <a:r>
              <a:rPr lang="en-US" dirty="0" err="1"/>
              <a:t>Tracking_id</a:t>
            </a:r>
            <a:r>
              <a:rPr lang="en-US" dirty="0"/>
              <a:t> VARCHAR(10) CONSTRAINT TR_TR PRIMARY KEY, </a:t>
            </a:r>
          </a:p>
          <a:p>
            <a:r>
              <a:rPr lang="en-US" dirty="0"/>
              <a:t>date_ DATE CONSTRAINT </a:t>
            </a:r>
            <a:r>
              <a:rPr lang="en-US" dirty="0" err="1"/>
              <a:t>dob_TR</a:t>
            </a:r>
            <a:r>
              <a:rPr lang="en-US" dirty="0"/>
              <a:t> NOT NULL, </a:t>
            </a:r>
          </a:p>
          <a:p>
            <a:r>
              <a:rPr lang="en-US" dirty="0" err="1"/>
              <a:t>User_Health</a:t>
            </a:r>
            <a:r>
              <a:rPr lang="en-US" dirty="0"/>
              <a:t> VARCHAR (20) CONSTRAINT U_H_TR NOT NULL, </a:t>
            </a:r>
          </a:p>
          <a:p>
            <a:r>
              <a:rPr lang="en-US" dirty="0" err="1"/>
              <a:t>Health_Notification</a:t>
            </a:r>
            <a:r>
              <a:rPr lang="en-US" dirty="0"/>
              <a:t> VARCHAR (50) CONSTRAINT H_C_TR NOT NULL, </a:t>
            </a:r>
          </a:p>
          <a:p>
            <a:r>
              <a:rPr lang="en-US" dirty="0" err="1"/>
              <a:t>Contrubution_Hour</a:t>
            </a:r>
            <a:r>
              <a:rPr lang="en-US" dirty="0"/>
              <a:t> VARCHAR(10) CONSTRAINT C_H_TR NOT NULL, </a:t>
            </a:r>
          </a:p>
          <a:p>
            <a:r>
              <a:rPr lang="en-US" dirty="0" err="1"/>
              <a:t>Productive_Hour</a:t>
            </a:r>
            <a:r>
              <a:rPr lang="en-US" dirty="0"/>
              <a:t> VARCHAR (10) CONSTRAINT P_H_TR NOT NULL, </a:t>
            </a:r>
          </a:p>
          <a:p>
            <a:r>
              <a:rPr lang="en-US" dirty="0"/>
              <a:t>Report VARCHAR (50) CONSTRAINT </a:t>
            </a:r>
            <a:r>
              <a:rPr lang="en-US" dirty="0" err="1"/>
              <a:t>Rp_TR</a:t>
            </a:r>
            <a:r>
              <a:rPr lang="en-US" dirty="0"/>
              <a:t> NOT NULL </a:t>
            </a:r>
          </a:p>
          <a:p>
            <a:r>
              <a:rPr lang="en-US" dirty="0"/>
              <a:t>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C617CF-DCCE-42C4-9AB2-C1B4A712E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4" y="3928402"/>
            <a:ext cx="10903889" cy="264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98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94" y="236382"/>
            <a:ext cx="105156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creation with constraints</a:t>
            </a:r>
            <a:endParaRPr lang="en-US" u="sng" dirty="0">
              <a:solidFill>
                <a:schemeClr val="accent6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A781D-AF55-4198-B0F1-FB846671C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2" y="876462"/>
            <a:ext cx="10795691" cy="563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17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88F6-6634-334F-83FD-1DF365186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562" y="0"/>
            <a:ext cx="105156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BD" b="1" dirty="0">
                <a:solidFill>
                  <a:schemeClr val="accent6"/>
                </a:solidFill>
              </a:rPr>
              <a:t>Data Insert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A452E3-CDB6-0B44-9E4C-5637E599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2A446-F616-C045-AF75-F727FB12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1611D-4CF3-6442-AD0F-6D741075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D0CD2A-D362-F94D-A8F0-8D908BB239BD}"/>
              </a:ext>
            </a:extLst>
          </p:cNvPr>
          <p:cNvSpPr/>
          <p:nvPr/>
        </p:nvSpPr>
        <p:spPr>
          <a:xfrm>
            <a:off x="0" y="2363618"/>
            <a:ext cx="12192000" cy="3480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>
              <a:spcAft>
                <a:spcPts val="1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INSERT INTO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Registered_user</a:t>
            </a:r>
            <a:r>
              <a:rPr lang="en-BD" sz="1200" dirty="0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VALUES</a:t>
            </a:r>
            <a:endParaRPr lang="en-BD" sz="1200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180000">
              <a:spcAft>
                <a:spcPts val="1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(101,'123','Arif','Aslam',to_date('14-09-2000','dd-mm-yyyy'),22,'01788888','Driver’)</a:t>
            </a:r>
            <a:endParaRPr lang="en-BD" sz="1200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180000">
              <a:spcAft>
                <a:spcPts val="1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 </a:t>
            </a:r>
            <a:endParaRPr lang="en-BD" sz="1200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180000">
              <a:spcAft>
                <a:spcPts val="1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INSERT INTO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Registered_user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US" sz="1200" dirty="0"/>
              <a:t>VALUES(102,'1234','Asif','Rahaman',to_date('14-09-1990', 'dd-mm-</a:t>
            </a:r>
            <a:r>
              <a:rPr lang="en-US" sz="1200" dirty="0" err="1"/>
              <a:t>yyyy</a:t>
            </a:r>
            <a:r>
              <a:rPr lang="en-US" sz="1200" dirty="0"/>
              <a:t>'),32,'01754505','Doctor’)</a:t>
            </a:r>
            <a:endParaRPr lang="en-BD" sz="1200" dirty="0"/>
          </a:p>
          <a:p>
            <a:r>
              <a:rPr lang="en-US" sz="1200" dirty="0"/>
              <a:t>     </a:t>
            </a:r>
          </a:p>
          <a:p>
            <a:r>
              <a:rPr lang="en-US" sz="1200" dirty="0"/>
              <a:t>      INSERT INTO </a:t>
            </a:r>
            <a:r>
              <a:rPr lang="en-US" sz="1200" dirty="0" err="1"/>
              <a:t>Registered_userVALUES</a:t>
            </a:r>
            <a:endParaRPr lang="en-BD" sz="1200" dirty="0"/>
          </a:p>
          <a:p>
            <a:r>
              <a:rPr lang="en-US" sz="1200" dirty="0"/>
              <a:t>     (103,'164534','Alexa','Siri',to_date('6-11-2014','dd-mm-yyyy'),8,'01788888','Student')</a:t>
            </a:r>
            <a:endParaRPr lang="en-BD" sz="1200" dirty="0"/>
          </a:p>
          <a:p>
            <a:r>
              <a:rPr lang="en-US" sz="1200" dirty="0"/>
              <a:t> </a:t>
            </a:r>
            <a:endParaRPr lang="en-BD" sz="1200" dirty="0"/>
          </a:p>
          <a:p>
            <a:r>
              <a:rPr lang="en-US" sz="1200" dirty="0"/>
              <a:t>      INSERT INTO </a:t>
            </a:r>
            <a:r>
              <a:rPr lang="en-US" sz="1200" dirty="0" err="1"/>
              <a:t>Registered_user</a:t>
            </a:r>
            <a:r>
              <a:rPr lang="en-BD" sz="1200" dirty="0"/>
              <a:t> </a:t>
            </a:r>
            <a:r>
              <a:rPr lang="en-US" sz="1200" dirty="0"/>
              <a:t>VALUES</a:t>
            </a:r>
            <a:endParaRPr lang="en-BD" sz="1200" dirty="0"/>
          </a:p>
          <a:p>
            <a:r>
              <a:rPr lang="en-US" sz="1200" dirty="0"/>
              <a:t>     (104,'165341','David','Beckham',to_date('2-5-1975','dd-mm-yyyy'),47,'975675654','Footballer')</a:t>
            </a:r>
            <a:endParaRPr lang="en-BD" sz="1200" dirty="0"/>
          </a:p>
          <a:p>
            <a:r>
              <a:rPr lang="en-US" sz="1200" dirty="0"/>
              <a:t> </a:t>
            </a:r>
            <a:endParaRPr lang="en-BD" sz="1200" dirty="0"/>
          </a:p>
          <a:p>
            <a:r>
              <a:rPr lang="en-US" sz="1200" dirty="0"/>
              <a:t>     INSERT INTO </a:t>
            </a:r>
            <a:r>
              <a:rPr lang="en-US" sz="1200" dirty="0" err="1"/>
              <a:t>Registered_user</a:t>
            </a:r>
            <a:r>
              <a:rPr lang="en-BD" sz="1200" dirty="0"/>
              <a:t> </a:t>
            </a:r>
            <a:r>
              <a:rPr lang="en-US" sz="1200" dirty="0"/>
              <a:t>VALUES</a:t>
            </a:r>
            <a:endParaRPr lang="en-BD" sz="1200" dirty="0"/>
          </a:p>
          <a:p>
            <a:r>
              <a:rPr lang="en-US" sz="1200" dirty="0"/>
              <a:t>     (105,'854645','Messi','Lionel',to_date('24-6-1987','dd-mm-yyyy'),35,'86462810','Footballer')	</a:t>
            </a:r>
            <a:endParaRPr lang="en-BD" sz="1200" dirty="0"/>
          </a:p>
          <a:p>
            <a:r>
              <a:rPr lang="en-US" sz="1200" dirty="0"/>
              <a:t> </a:t>
            </a:r>
            <a:endParaRPr lang="en-BD" sz="1200" dirty="0"/>
          </a:p>
          <a:p>
            <a:r>
              <a:rPr lang="en-US" sz="1200" dirty="0"/>
              <a:t>SELECT *</a:t>
            </a:r>
            <a:endParaRPr lang="en-BD" sz="1200" dirty="0"/>
          </a:p>
          <a:p>
            <a:pPr marL="180000">
              <a:spcAft>
                <a:spcPts val="100"/>
              </a:spcAft>
            </a:pPr>
            <a:r>
              <a:rPr lang="en-US" sz="1100" dirty="0"/>
              <a:t>FROM </a:t>
            </a:r>
            <a:r>
              <a:rPr lang="en-US" sz="1100" dirty="0" err="1"/>
              <a:t>Registered_user</a:t>
            </a:r>
            <a:endParaRPr lang="en-BD" sz="1100" dirty="0"/>
          </a:p>
          <a:p>
            <a:pPr marL="180000">
              <a:spcAft>
                <a:spcPts val="100"/>
              </a:spcAft>
            </a:pPr>
            <a:endParaRPr lang="en-BD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F301F4-6549-2445-9494-023397A38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8899"/>
            <a:ext cx="7669160" cy="12225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FF4AFA-33F3-6141-B35A-4D1F71F4B12C}"/>
              </a:ext>
            </a:extLst>
          </p:cNvPr>
          <p:cNvSpPr txBox="1"/>
          <p:nvPr/>
        </p:nvSpPr>
        <p:spPr>
          <a:xfrm>
            <a:off x="157655" y="270748"/>
            <a:ext cx="328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Registered_user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table data insert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BA62BF-64CF-4546-BF5F-58B81D231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" y="749919"/>
            <a:ext cx="9435959" cy="1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8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94" y="202407"/>
            <a:ext cx="105156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Table</a:t>
            </a:r>
            <a:endParaRPr lang="en-US" u="sng" dirty="0">
              <a:solidFill>
                <a:schemeClr val="accent6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2375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17E14-E209-4F0E-A87B-B1E08A6B6749}"/>
              </a:ext>
            </a:extLst>
          </p:cNvPr>
          <p:cNvSpPr txBox="1"/>
          <p:nvPr/>
        </p:nvSpPr>
        <p:spPr>
          <a:xfrm>
            <a:off x="788894" y="1028343"/>
            <a:ext cx="886609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Login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('123',101)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Login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('1234',102)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Login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('164534',103)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Login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('165341',104)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Login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('854645',105)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LOGIN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6CC553-81AE-4FE0-9C19-BC88245C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411" y="2254800"/>
            <a:ext cx="4546908" cy="11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66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2375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17E14-E209-4F0E-A87B-B1E08A6B6749}"/>
              </a:ext>
            </a:extLst>
          </p:cNvPr>
          <p:cNvSpPr txBox="1"/>
          <p:nvPr/>
        </p:nvSpPr>
        <p:spPr>
          <a:xfrm>
            <a:off x="788894" y="1028343"/>
            <a:ext cx="88660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USR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Arif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Aslam',101)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USR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('Asif Rahaman',102)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USR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('Alexa Siri',103)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USR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('David Beckham',104)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USR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('Messi Lionel',105)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USR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86430D-89F4-4F54-A534-F7A13A96A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369" y="2236393"/>
            <a:ext cx="6230644" cy="228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47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2375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17E14-E209-4F0E-A87B-B1E08A6B6749}"/>
              </a:ext>
            </a:extLst>
          </p:cNvPr>
          <p:cNvSpPr txBox="1"/>
          <p:nvPr/>
        </p:nvSpPr>
        <p:spPr>
          <a:xfrm>
            <a:off x="788894" y="1028343"/>
            <a:ext cx="88660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PAYMENT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('44-54523','ASRTR232',102)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PAYMENT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('34-65464','SFRT342436',104)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PAYMENT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('54-63445','RT4T567',105)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PAYMENT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4EF87-CDE9-47E5-997E-1BE49093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58" y="4442801"/>
            <a:ext cx="7741614" cy="187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5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B174B547-7566-4892-A8F8-8BAC4A85D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328009"/>
              </p:ext>
            </p:extLst>
          </p:nvPr>
        </p:nvGraphicFramePr>
        <p:xfrm>
          <a:off x="1685636" y="1717194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954861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21659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31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SK MUKTADIR HOSSAIN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21-44989-2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89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PRANTO BISWAS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21-45026-2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85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ISTAHAD RADOWAN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21-44669-1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095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MAHMUDUL HAQUE SHAKIR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21-45016-2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69116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0699DA3-667D-48B3-A9C1-BDAA8804FF6A}"/>
              </a:ext>
            </a:extLst>
          </p:cNvPr>
          <p:cNvSpPr txBox="1"/>
          <p:nvPr/>
        </p:nvSpPr>
        <p:spPr>
          <a:xfrm>
            <a:off x="1537855" y="1122218"/>
            <a:ext cx="4821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Submitted By: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FDE2AB-9607-4F5A-AA26-FA2BB1053941}"/>
              </a:ext>
            </a:extLst>
          </p:cNvPr>
          <p:cNvSpPr txBox="1"/>
          <p:nvPr/>
        </p:nvSpPr>
        <p:spPr>
          <a:xfrm>
            <a:off x="6636327" y="4640706"/>
            <a:ext cx="423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Supervised By</a:t>
            </a:r>
          </a:p>
          <a:p>
            <a:r>
              <a:rPr lang="en-US" b="1" dirty="0"/>
              <a:t>Dr. S.M. HASAN Mahmud </a:t>
            </a:r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2375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C05EF6-AEDC-4DC3-898D-8822A0A74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76" y="170500"/>
            <a:ext cx="11048224" cy="64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99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2375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17E14-E209-4F0E-A87B-B1E08A6B6749}"/>
              </a:ext>
            </a:extLst>
          </p:cNvPr>
          <p:cNvSpPr txBox="1"/>
          <p:nvPr/>
        </p:nvSpPr>
        <p:spPr>
          <a:xfrm>
            <a:off x="452718" y="355991"/>
            <a:ext cx="88660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schedule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('246-695',to_date('12-5-2020','dd-mm-yyyy'),'6.00 am', 'PRAYER')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schedule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('321-9852',to_date('14-09-2021','dd-mm-yyyy'),'7.00 am', 'JOGGING')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schedule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('21-785',to_date('15-12-2022','dd-mm-yyyy'),'12.00 pm', 'STUDY’)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schedule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('216-65',to_date('23-01-2021','dd-mm-yyyy'),'11.00 am', 'PLAY')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schedule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('68-8454',to_date('7-09-2022','dd-mm-yyyy'),'2.00 pm', 'PLAY' )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schedule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3C88D1-55A6-48B1-B862-2DC2E237D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73" y="5098077"/>
            <a:ext cx="7838494" cy="12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35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2375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17E14-E209-4F0E-A87B-B1E08A6B6749}"/>
              </a:ext>
            </a:extLst>
          </p:cNvPr>
          <p:cNvSpPr txBox="1"/>
          <p:nvPr/>
        </p:nvSpPr>
        <p:spPr>
          <a:xfrm>
            <a:off x="452718" y="355991"/>
            <a:ext cx="886609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HEALTH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('21-985',to_date('12-5-2020','dd-mm-yyyy'),'17.98','654','234','7','10','NONE')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HEALTH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('20-484',to_date('12-5-2020','dd-mm-yyyy'),'20','235','90','6','6','NONE’)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HEALTH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('20-8454',to_date('12-5-2020','dd-mm-yyyy'),'19','565','120','9','7.5','NONE')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HEALTH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('24-6567',to_date('12-5-2020','dd-mm-yyyy'),'22','445','234','12','5','NONE')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HEALTH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('29-8775',to_date('12-5-2020','dd-mm-yyyy'),'23','796','523','11','5','NONE')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HEALTH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EB04B-207D-4D3E-800E-C58F1F0BA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54" y="4634084"/>
            <a:ext cx="11654492" cy="168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25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2375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968ED-A61F-EB43-A56B-D19218F5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6" y="1769511"/>
            <a:ext cx="6060054" cy="3117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B6A406-AB39-9948-B432-22B507364FD4}"/>
              </a:ext>
            </a:extLst>
          </p:cNvPr>
          <p:cNvSpPr txBox="1"/>
          <p:nvPr/>
        </p:nvSpPr>
        <p:spPr>
          <a:xfrm>
            <a:off x="2570882" y="54886"/>
            <a:ext cx="5105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JOINING TABLE </a:t>
            </a:r>
            <a:r>
              <a:rPr lang="en-US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Registered_user</a:t>
            </a: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Payment</a:t>
            </a:r>
            <a:endParaRPr lang="en-BD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B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943C7-F596-B14F-8347-5F8D842F8B11}"/>
              </a:ext>
            </a:extLst>
          </p:cNvPr>
          <p:cNvSpPr txBox="1"/>
          <p:nvPr/>
        </p:nvSpPr>
        <p:spPr>
          <a:xfrm>
            <a:off x="168166" y="569182"/>
            <a:ext cx="91639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Registered_user.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USER_ID</a:t>
            </a:r>
            <a:r>
              <a:rPr lang="en-US" dirty="0"/>
              <a:t>,Registered_user.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FIRST_NAME</a:t>
            </a:r>
            <a:r>
              <a:rPr lang="en-US" dirty="0"/>
              <a:t>,Registered_user.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LAST_NAME</a:t>
            </a:r>
            <a:r>
              <a:rPr lang="en-US" dirty="0"/>
              <a:t>,</a:t>
            </a:r>
            <a:endParaRPr lang="en-BD" dirty="0"/>
          </a:p>
          <a:p>
            <a:r>
              <a:rPr lang="en-US" dirty="0"/>
              <a:t>Registered_user.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PROFESSION</a:t>
            </a:r>
            <a:r>
              <a:rPr lang="en-US" dirty="0"/>
              <a:t>,Payment.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Card_Number</a:t>
            </a:r>
            <a:r>
              <a:rPr lang="en-US" dirty="0"/>
              <a:t>,Payment.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payment_id</a:t>
            </a:r>
            <a:endParaRPr lang="en-BD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/>
              <a:t>FROM </a:t>
            </a:r>
            <a:r>
              <a:rPr lang="en-US" dirty="0" err="1"/>
              <a:t>Registered_user</a:t>
            </a:r>
            <a:r>
              <a:rPr lang="en-US" dirty="0"/>
              <a:t>, Payment</a:t>
            </a:r>
            <a:endParaRPr lang="en-BD" dirty="0"/>
          </a:p>
          <a:p>
            <a:r>
              <a:rPr lang="en-US" dirty="0"/>
              <a:t>WHERE </a:t>
            </a:r>
            <a:r>
              <a:rPr lang="en-US" dirty="0" err="1"/>
              <a:t>Registered_user.USER_ID</a:t>
            </a:r>
            <a:r>
              <a:rPr lang="en-US" dirty="0"/>
              <a:t>=</a:t>
            </a:r>
            <a:r>
              <a:rPr lang="en-US" dirty="0" err="1"/>
              <a:t>Payment.USER_ID</a:t>
            </a:r>
            <a:endParaRPr lang="en-B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A039FA-7062-0146-A36D-0D108F08F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66" y="5088490"/>
            <a:ext cx="101092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5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94" y="236382"/>
            <a:ext cx="105156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Sub-Query</a:t>
            </a:r>
            <a:endParaRPr lang="en-US" u="sng" dirty="0">
              <a:solidFill>
                <a:schemeClr val="accent6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36D06-D9C9-4380-A6A2-DCEC482A8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583"/>
            <a:ext cx="12192000" cy="586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71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94" y="236382"/>
            <a:ext cx="105156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Sub-Query</a:t>
            </a:r>
            <a:endParaRPr lang="en-US" u="sng" dirty="0">
              <a:solidFill>
                <a:schemeClr val="accent6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473E3-297B-4824-B3BA-21BD9A9BB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5" y="825933"/>
            <a:ext cx="11404225" cy="55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75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94" y="236382"/>
            <a:ext cx="105156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Sub-Query</a:t>
            </a:r>
            <a:endParaRPr lang="en-US" u="sng" dirty="0">
              <a:solidFill>
                <a:schemeClr val="accent6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473E3-297B-4824-B3BA-21BD9A9BB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92" y="876462"/>
            <a:ext cx="9681216" cy="3458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42E0E1-FB24-427B-B69F-F0DC7577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91" y="4061556"/>
            <a:ext cx="9681215" cy="27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68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94" y="236382"/>
            <a:ext cx="105156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Sub-Query</a:t>
            </a:r>
            <a:endParaRPr lang="en-US" u="sng" dirty="0">
              <a:solidFill>
                <a:schemeClr val="accent6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359626-59BE-440C-91CC-68601CA55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4" y="1012015"/>
            <a:ext cx="11067794" cy="560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27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94" y="236382"/>
            <a:ext cx="105156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</a:t>
            </a:r>
            <a:r>
              <a:rPr lang="en-US" sz="4000" b="1" u="sng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</a:t>
            </a:r>
            <a:endParaRPr lang="en-US" u="sng" dirty="0">
              <a:solidFill>
                <a:schemeClr val="accent6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37954-EA03-0A4A-A153-1988B57C043C}"/>
              </a:ext>
            </a:extLst>
          </p:cNvPr>
          <p:cNvSpPr txBox="1"/>
          <p:nvPr/>
        </p:nvSpPr>
        <p:spPr>
          <a:xfrm>
            <a:off x="0" y="3122440"/>
            <a:ext cx="53671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VIEW REGISTERED_USER_VIEW </a:t>
            </a:r>
            <a:endParaRPr lang="en-BD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SELECT USER_ID,FIRST_NAME,LAST_NAME,DATE_OF_BIRTH,PROFESSION</a:t>
            </a:r>
            <a:endParaRPr lang="en-BD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Registered_user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BD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BD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SELECT*</a:t>
            </a:r>
            <a:endParaRPr lang="en-BD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REGISTERED_USER_VIEW</a:t>
            </a:r>
            <a:endParaRPr lang="en-BD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B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E4F488-7945-FB42-8E10-5BBEBFD74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8643"/>
            <a:ext cx="7704084" cy="173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4AD820-5F24-9A49-9B55-682532282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341"/>
            <a:ext cx="7669160" cy="12225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22E18-6C8D-F54A-9006-A4D638BE9F5D}"/>
              </a:ext>
            </a:extLst>
          </p:cNvPr>
          <p:cNvSpPr txBox="1"/>
          <p:nvPr/>
        </p:nvSpPr>
        <p:spPr>
          <a:xfrm>
            <a:off x="0" y="1346287"/>
            <a:ext cx="187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b="1" dirty="0">
                <a:solidFill>
                  <a:srgbClr val="002060"/>
                </a:solidFill>
              </a:rPr>
              <a:t>Registration table</a:t>
            </a:r>
          </a:p>
          <a:p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30766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94" y="236382"/>
            <a:ext cx="105156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Constraints</a:t>
            </a:r>
            <a:endParaRPr lang="en-US" u="sng" dirty="0">
              <a:solidFill>
                <a:schemeClr val="accent6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B40FF6-76A4-4D35-8C43-0D065AAF7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77" y="1476602"/>
            <a:ext cx="8952008" cy="4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0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1314" y="1838848"/>
            <a:ext cx="7576830" cy="2324443"/>
          </a:xfrm>
        </p:spPr>
        <p:txBody>
          <a:bodyPr>
            <a:normAutofit/>
          </a:bodyPr>
          <a:lstStyle/>
          <a:p>
            <a:r>
              <a:rPr lang="en-US" sz="4900" b="1" i="1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NEXT MORNING</a:t>
            </a:r>
            <a:br>
              <a:rPr lang="en-US" b="1" i="1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i="1" dirty="0">
              <a:solidFill>
                <a:schemeClr val="accent6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Application 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0853325-76A7-4AEB-8F7F-CF0B2580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20XX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3CFEF10-F087-43D5-9B68-DA35850E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0A36F-4858-4D67-8FAD-FA9B8FECF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068" y="2271116"/>
            <a:ext cx="5150150" cy="4267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D2C638-0281-4187-855D-94C0E52FCECD}"/>
              </a:ext>
            </a:extLst>
          </p:cNvPr>
          <p:cNvSpPr txBox="1"/>
          <p:nvPr/>
        </p:nvSpPr>
        <p:spPr>
          <a:xfrm>
            <a:off x="6885709" y="651164"/>
            <a:ext cx="3837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Using XAMPP</a:t>
            </a:r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94" y="236382"/>
            <a:ext cx="105156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47B26D-6C54-4C89-A554-FF0047413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8" y="810557"/>
            <a:ext cx="6382641" cy="5811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A2EE4-B243-428C-BE64-CA2717D02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081" y="704713"/>
            <a:ext cx="5359731" cy="554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06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94" y="236382"/>
            <a:ext cx="105156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81BB5-0EC6-4E15-B53C-427E571B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19" y="876462"/>
            <a:ext cx="7852119" cy="565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66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94" y="236382"/>
            <a:ext cx="105156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err="1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</a:t>
            </a:r>
            <a:endParaRPr lang="en-US" u="sng" dirty="0">
              <a:solidFill>
                <a:schemeClr val="accent6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96183-709B-4B58-9AA2-C2F783E34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2" y="977098"/>
            <a:ext cx="11793596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73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94" y="236382"/>
            <a:ext cx="105156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4E0B7-68DF-4849-9E49-D9766637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13" y="1209365"/>
            <a:ext cx="10784044" cy="46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97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 Contents: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42B1E5-08C1-438A-979A-5D693FCD63F6}"/>
              </a:ext>
            </a:extLst>
          </p:cNvPr>
          <p:cNvSpPr txBox="1"/>
          <p:nvPr/>
        </p:nvSpPr>
        <p:spPr>
          <a:xfrm>
            <a:off x="1052945" y="1676400"/>
            <a:ext cx="80910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1. Case study </a:t>
            </a:r>
          </a:p>
          <a:p>
            <a:r>
              <a:rPr lang="en-US" sz="3600" b="1" dirty="0"/>
              <a:t>2. ER diagram </a:t>
            </a:r>
          </a:p>
          <a:p>
            <a:r>
              <a:rPr lang="en-US" sz="3600" b="1" dirty="0"/>
              <a:t>3. Normalization </a:t>
            </a:r>
          </a:p>
          <a:p>
            <a:r>
              <a:rPr lang="en-US" sz="3600" b="1" dirty="0"/>
              <a:t>4. Table creation with constraints </a:t>
            </a:r>
          </a:p>
          <a:p>
            <a:r>
              <a:rPr lang="en-US" sz="3600" b="1" dirty="0"/>
              <a:t>5. Data insertion </a:t>
            </a:r>
          </a:p>
          <a:p>
            <a:r>
              <a:rPr lang="en-US" sz="3600" b="1" dirty="0"/>
              <a:t>6. Query writings based on the tables </a:t>
            </a:r>
          </a:p>
          <a:p>
            <a:r>
              <a:rPr lang="en-US" sz="3600" b="1" dirty="0"/>
              <a:t>7. Application </a:t>
            </a:r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Case study</a:t>
            </a:r>
            <a:endParaRPr lang="en-US" u="sng" dirty="0">
              <a:solidFill>
                <a:schemeClr val="accent6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8D820-13AF-46F6-94BF-A3CF2739263F}"/>
              </a:ext>
            </a:extLst>
          </p:cNvPr>
          <p:cNvSpPr txBox="1"/>
          <p:nvPr/>
        </p:nvSpPr>
        <p:spPr>
          <a:xfrm>
            <a:off x="2008909" y="2549237"/>
            <a:ext cx="8714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1.cloud-based task management database application</a:t>
            </a:r>
          </a:p>
          <a:p>
            <a:r>
              <a:rPr lang="en-US" sz="2400" b="1" dirty="0"/>
              <a:t>2. manage their tasks from a  smartphone, tablet and computer.</a:t>
            </a:r>
          </a:p>
          <a:p>
            <a:r>
              <a:rPr lang="en-US" sz="2400" b="1" dirty="0"/>
              <a:t>3. The system consists of entities each one with various attributes</a:t>
            </a:r>
          </a:p>
        </p:txBody>
      </p:sp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63" y="136525"/>
            <a:ext cx="10515600" cy="4730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>
                <a:solidFill>
                  <a:srgbClr val="0070C0"/>
                </a:solidFill>
              </a:rPr>
              <a:t> 2.ER diagram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9EE000-2FA2-0043-92A8-42BD242A9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848710"/>
            <a:ext cx="6959600" cy="579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9AC90-3E30-BB43-B8D8-EED3D6382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848710"/>
            <a:ext cx="5016500" cy="5791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A6471-48C8-344C-9FCA-C812D28EAF88}"/>
              </a:ext>
            </a:extLst>
          </p:cNvPr>
          <p:cNvSpPr txBox="1"/>
          <p:nvPr/>
        </p:nvSpPr>
        <p:spPr>
          <a:xfrm>
            <a:off x="1566041" y="36786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Beta version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D06247-D359-9040-91DB-AAA722961754}"/>
              </a:ext>
            </a:extLst>
          </p:cNvPr>
          <p:cNvSpPr txBox="1"/>
          <p:nvPr/>
        </p:nvSpPr>
        <p:spPr>
          <a:xfrm>
            <a:off x="7812883" y="357241"/>
            <a:ext cx="179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Updated version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16A612-BACB-6C4F-81E4-EB942B6F0B81}"/>
              </a:ext>
            </a:extLst>
          </p:cNvPr>
          <p:cNvSpPr txBox="1"/>
          <p:nvPr/>
        </p:nvSpPr>
        <p:spPr>
          <a:xfrm>
            <a:off x="4815360" y="3298309"/>
            <a:ext cx="797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3200" dirty="0">
                <a:sym typeface="Wingdings" pitchFamily="2" charset="2"/>
              </a:rPr>
              <a:t></a:t>
            </a:r>
            <a:endParaRPr lang="en-BD" sz="3200" dirty="0"/>
          </a:p>
        </p:txBody>
      </p:sp>
    </p:spTree>
    <p:extLst>
      <p:ext uri="{BB962C8B-B14F-4D97-AF65-F5344CB8AC3E}">
        <p14:creationId xmlns:p14="http://schemas.microsoft.com/office/powerpoint/2010/main" val="90952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Normalization</a:t>
            </a:r>
            <a:endParaRPr lang="en-US" u="sng" dirty="0">
              <a:solidFill>
                <a:schemeClr val="accent6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2DDB20B-1489-48BD-911A-DA962D8FA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85" y="1347109"/>
            <a:ext cx="7387830" cy="42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76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Normalization</a:t>
            </a:r>
            <a:endParaRPr lang="en-US" u="sng" dirty="0">
              <a:solidFill>
                <a:schemeClr val="accent6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46118337-EF98-4689-8A3E-1026F00B4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29" y="1347109"/>
            <a:ext cx="9238718" cy="50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93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Normalization</a:t>
            </a:r>
            <a:endParaRPr lang="en-US" u="sng" dirty="0">
              <a:solidFill>
                <a:schemeClr val="accent6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8789C-C590-4130-AD2D-C64CC060A23E}"/>
              </a:ext>
            </a:extLst>
          </p:cNvPr>
          <p:cNvSpPr txBox="1"/>
          <p:nvPr/>
        </p:nvSpPr>
        <p:spPr>
          <a:xfrm>
            <a:off x="838200" y="1775012"/>
            <a:ext cx="8924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Tables from TRACKING are : </a:t>
            </a:r>
            <a:r>
              <a:rPr lang="en-US" b="1" dirty="0" err="1"/>
              <a:t>Tracking_id</a:t>
            </a:r>
            <a:r>
              <a:rPr lang="en-US" b="1" dirty="0"/>
              <a:t>, </a:t>
            </a:r>
            <a:r>
              <a:rPr lang="en-US" dirty="0" err="1"/>
              <a:t>Contrubution_Hour</a:t>
            </a:r>
            <a:r>
              <a:rPr lang="en-US" dirty="0"/>
              <a:t>, </a:t>
            </a:r>
          </a:p>
          <a:p>
            <a:r>
              <a:rPr lang="en-US" dirty="0" err="1"/>
              <a:t>Productive_Hour,Health</a:t>
            </a:r>
            <a:r>
              <a:rPr lang="en-US" dirty="0"/>
              <a:t>-ID, date, BMI, </a:t>
            </a:r>
            <a:r>
              <a:rPr lang="en-US" dirty="0" err="1"/>
              <a:t>user_id</a:t>
            </a:r>
            <a:r>
              <a:rPr lang="en-US" dirty="0"/>
              <a:t>, </a:t>
            </a:r>
            <a:r>
              <a:rPr lang="en-US" dirty="0" err="1"/>
              <a:t>first_name</a:t>
            </a:r>
            <a:r>
              <a:rPr lang="en-US" dirty="0"/>
              <a:t>, </a:t>
            </a:r>
          </a:p>
          <a:p>
            <a:r>
              <a:rPr lang="en-US" dirty="0" err="1"/>
              <a:t>mobile_number</a:t>
            </a:r>
            <a:r>
              <a:rPr lang="en-US" dirty="0"/>
              <a:t>.</a:t>
            </a:r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BF9BD27C-E4E8-4383-BFCB-A390E6673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61" y="3330734"/>
            <a:ext cx="9436565" cy="195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98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{112CED44-881A-484A-9393-6C64C09320D3}tf10081922_win32</Template>
  <TotalTime>224</TotalTime>
  <Words>1060</Words>
  <Application>Microsoft Macintosh PowerPoint</Application>
  <PresentationFormat>Widescreen</PresentationFormat>
  <Paragraphs>241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Quire Sans Pro Light</vt:lpstr>
      <vt:lpstr>Times New Roman</vt:lpstr>
      <vt:lpstr>Tisa Offc Serif Pro</vt:lpstr>
      <vt:lpstr>Office Theme</vt:lpstr>
      <vt:lpstr>PowerPoint Presentation</vt:lpstr>
      <vt:lpstr>PowerPoint Presentation</vt:lpstr>
      <vt:lpstr>THE NEXT MORNING </vt:lpstr>
      <vt:lpstr> Contents:</vt:lpstr>
      <vt:lpstr>Case study</vt:lpstr>
      <vt:lpstr> 2.ER diagram</vt:lpstr>
      <vt:lpstr>Normalization</vt:lpstr>
      <vt:lpstr>Normalization</vt:lpstr>
      <vt:lpstr>Normalization</vt:lpstr>
      <vt:lpstr>Table creation with constraints</vt:lpstr>
      <vt:lpstr>Table creation with constraints</vt:lpstr>
      <vt:lpstr>Table creation with constraints</vt:lpstr>
      <vt:lpstr>Table creation with constraints</vt:lpstr>
      <vt:lpstr>Table creation with constraints</vt:lpstr>
      <vt:lpstr>Table creation with constraints</vt:lpstr>
      <vt:lpstr>Data Insert</vt:lpstr>
      <vt:lpstr>Login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Sub-Query</vt:lpstr>
      <vt:lpstr>Sub-Query</vt:lpstr>
      <vt:lpstr>Sub-Query</vt:lpstr>
      <vt:lpstr>Sub-Query</vt:lpstr>
      <vt:lpstr>Create View</vt:lpstr>
      <vt:lpstr>Constraints</vt:lpstr>
      <vt:lpstr>Application </vt:lpstr>
      <vt:lpstr>html</vt:lpstr>
      <vt:lpstr>html</vt:lpstr>
      <vt:lpstr>php</vt:lpstr>
      <vt:lpstr>DATABASE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NEXT MORNING </dc:title>
  <dc:creator>MAHMUDUL HAQUE SHAKIR</dc:creator>
  <cp:lastModifiedBy>Microsoft Office User</cp:lastModifiedBy>
  <cp:revision>20</cp:revision>
  <dcterms:created xsi:type="dcterms:W3CDTF">2022-04-19T21:23:48Z</dcterms:created>
  <dcterms:modified xsi:type="dcterms:W3CDTF">2022-04-20T04:08:49Z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